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1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09563"/>
            <a:ext cx="20764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15888"/>
            <a:ext cx="12985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777777"/>
                </a:solidFill>
              </a:defRPr>
            </a:lvl1pPr>
          </a:lstStyle>
          <a:p>
            <a:pPr lvl="0"/>
            <a:r>
              <a:rPr lang="en-GB" altLang="nl-NL" noProof="0" smtClean="0"/>
              <a:t>Klik om het opmaakprofiel van de modelondertitel te bewerken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5F5F5F"/>
                </a:solidFill>
              </a:defRPr>
            </a:lvl1pPr>
          </a:lstStyle>
          <a:p>
            <a:pPr lvl="0"/>
            <a:r>
              <a:rPr lang="en-GB" altLang="nl-NL" noProof="0" smtClean="0"/>
              <a:t>Klik om het opmaakprofiel te bewerken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F5F5F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988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>
                <a:solidFill>
                  <a:srgbClr val="000000"/>
                </a:solidFill>
              </a:rPr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398075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>
                <a:solidFill>
                  <a:srgbClr val="000000"/>
                </a:solidFill>
              </a:rPr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225267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>
                <a:solidFill>
                  <a:srgbClr val="000000"/>
                </a:solidFill>
              </a:rPr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325784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>
                <a:solidFill>
                  <a:srgbClr val="000000"/>
                </a:solidFill>
              </a:rPr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336881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>
                <a:solidFill>
                  <a:srgbClr val="000000"/>
                </a:solidFill>
              </a:rPr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212432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>
                <a:solidFill>
                  <a:srgbClr val="000000"/>
                </a:solidFill>
              </a:rPr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393639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>
                <a:solidFill>
                  <a:srgbClr val="000000"/>
                </a:solidFill>
              </a:rPr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405582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>
                <a:solidFill>
                  <a:srgbClr val="000000"/>
                </a:solidFill>
              </a:rPr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219941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>
                <a:solidFill>
                  <a:srgbClr val="000000"/>
                </a:solidFill>
              </a:rPr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333423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>
                <a:solidFill>
                  <a:srgbClr val="000000"/>
                </a:solidFill>
              </a:rPr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370762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9283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>
                <a:solidFill>
                  <a:srgbClr val="000000"/>
                </a:solidFill>
              </a:rPr>
              <a:t>voettekst</a:t>
            </a:r>
          </a:p>
        </p:txBody>
      </p:sp>
      <p:sp>
        <p:nvSpPr>
          <p:cNvPr id="1028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smtClean="0"/>
              <a:t>Klik om het opmaakprofiel te bewerken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81750"/>
            <a:ext cx="12985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0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371/journal.pone.0057740.t001" TargetMode="External"/><Relationship Id="rId3" Type="http://schemas.openxmlformats.org/officeDocument/2006/relationships/hyperlink" Target="https://www.karger.com/Article/FullText/471894" TargetMode="External"/><Relationship Id="rId7" Type="http://schemas.openxmlformats.org/officeDocument/2006/relationships/hyperlink" Target="http://journals.plos.org/plosone/article?id=10.1371/journal.pone.0057740" TargetMode="External"/><Relationship Id="rId2" Type="http://schemas.openxmlformats.org/officeDocument/2006/relationships/hyperlink" Target="https://www.ncbi.nlm.nih.gov/pubmed/2844587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23469226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doi.org/10.6084/m9.figshare.4960199.v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.g.daams@amc.uva.n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vaauas.figshare.com/amc" TargetMode="External"/><Relationship Id="rId4" Type="http://schemas.openxmlformats.org/officeDocument/2006/relationships/hyperlink" Target="http://intranet.amc.nl/web/personeel/links-voor-de-werkplek/amc-literatuur/amc-figshar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41525" y="274638"/>
            <a:ext cx="6130925" cy="1143000"/>
          </a:xfrm>
        </p:spPr>
        <p:txBody>
          <a:bodyPr/>
          <a:lstStyle/>
          <a:p>
            <a:pPr eaLnBrk="1" hangingPunct="1"/>
            <a:r>
              <a:rPr lang="en-GB" altLang="nl-NL" b="1" dirty="0" smtClean="0"/>
              <a:t>AMC </a:t>
            </a:r>
            <a:r>
              <a:rPr lang="en-GB" altLang="nl-NL" b="1" dirty="0" err="1" smtClean="0"/>
              <a:t>Figshare</a:t>
            </a:r>
            <a:r>
              <a:rPr lang="en-GB" altLang="nl-NL" b="1" dirty="0" smtClean="0"/>
              <a:t> trial: publishing data sets</a:t>
            </a:r>
          </a:p>
        </p:txBody>
      </p:sp>
      <p:sp>
        <p:nvSpPr>
          <p:cNvPr id="74755" name="Tekstvak 6"/>
          <p:cNvSpPr txBox="1">
            <a:spLocks noChangeArrowheads="1"/>
          </p:cNvSpPr>
          <p:nvPr/>
        </p:nvSpPr>
        <p:spPr bwMode="auto">
          <a:xfrm>
            <a:off x="1166813" y="1425550"/>
            <a:ext cx="660470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b="1" dirty="0" smtClean="0">
                <a:solidFill>
                  <a:srgbClr val="000000"/>
                </a:solidFill>
              </a:rPr>
              <a:t>Agenda</a:t>
            </a:r>
            <a:br>
              <a:rPr lang="nl-NL" altLang="nl-NL" b="1" dirty="0" smtClean="0">
                <a:solidFill>
                  <a:srgbClr val="000000"/>
                </a:solidFill>
              </a:rPr>
            </a:br>
            <a:endParaRPr lang="nl-NL" altLang="nl-NL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b="1" dirty="0" smtClean="0">
                <a:solidFill>
                  <a:srgbClr val="000000"/>
                </a:solidFill>
              </a:rPr>
              <a:t>Benefits open data | -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Figshare</a:t>
            </a:r>
            <a:endParaRPr lang="nl-NL" altLang="nl-NL" b="1" dirty="0" smtClean="0">
              <a:solidFill>
                <a:srgbClr val="000000"/>
              </a:solidFill>
            </a:endParaRPr>
          </a:p>
        </p:txBody>
      </p:sp>
      <p:pic>
        <p:nvPicPr>
          <p:cNvPr id="74756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11318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1158914" y="2564904"/>
            <a:ext cx="66047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b="1" dirty="0" smtClean="0">
                <a:solidFill>
                  <a:srgbClr val="000000"/>
                </a:solidFill>
              </a:rPr>
              <a:t>2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examples</a:t>
            </a:r>
            <a:endParaRPr lang="nl-NL" altLang="nl-NL" b="1" dirty="0" smtClean="0">
              <a:solidFill>
                <a:srgbClr val="000000"/>
              </a:solidFill>
            </a:endParaRPr>
          </a:p>
        </p:txBody>
      </p:sp>
      <p:sp>
        <p:nvSpPr>
          <p:cNvPr id="8" name="Tekstvak 6"/>
          <p:cNvSpPr txBox="1">
            <a:spLocks noChangeArrowheads="1"/>
          </p:cNvSpPr>
          <p:nvPr/>
        </p:nvSpPr>
        <p:spPr bwMode="auto">
          <a:xfrm>
            <a:off x="1166813" y="3154817"/>
            <a:ext cx="66047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b="1" dirty="0" smtClean="0">
                <a:solidFill>
                  <a:srgbClr val="000000"/>
                </a:solidFill>
              </a:rPr>
              <a:t>AMC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Figshare</a:t>
            </a:r>
            <a:r>
              <a:rPr lang="nl-NL" altLang="nl-NL" b="1" dirty="0" smtClean="0">
                <a:solidFill>
                  <a:srgbClr val="000000"/>
                </a:solidFill>
              </a:rPr>
              <a:t>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specific</a:t>
            </a:r>
            <a:r>
              <a:rPr lang="nl-NL" altLang="nl-NL" b="1" dirty="0" smtClean="0">
                <a:solidFill>
                  <a:srgbClr val="000000"/>
                </a:solidFill>
              </a:rPr>
              <a:t> benefits</a:t>
            </a:r>
          </a:p>
        </p:txBody>
      </p:sp>
      <p:sp>
        <p:nvSpPr>
          <p:cNvPr id="9" name="Tekstvak 6"/>
          <p:cNvSpPr txBox="1">
            <a:spLocks noChangeArrowheads="1"/>
          </p:cNvSpPr>
          <p:nvPr/>
        </p:nvSpPr>
        <p:spPr bwMode="auto">
          <a:xfrm>
            <a:off x="1166813" y="3717032"/>
            <a:ext cx="66047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b="1" dirty="0" smtClean="0">
                <a:solidFill>
                  <a:srgbClr val="000000"/>
                </a:solidFill>
              </a:rPr>
              <a:t>How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to</a:t>
            </a:r>
            <a:r>
              <a:rPr lang="nl-NL" altLang="nl-NL" b="1" dirty="0" smtClean="0">
                <a:solidFill>
                  <a:srgbClr val="000000"/>
                </a:solidFill>
              </a:rPr>
              <a:t>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obtain</a:t>
            </a:r>
            <a:r>
              <a:rPr lang="nl-NL" altLang="nl-NL" b="1" dirty="0" smtClean="0">
                <a:solidFill>
                  <a:srgbClr val="000000"/>
                </a:solidFill>
              </a:rPr>
              <a:t>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an</a:t>
            </a:r>
            <a:r>
              <a:rPr lang="nl-NL" altLang="nl-NL" b="1" dirty="0" smtClean="0">
                <a:solidFill>
                  <a:srgbClr val="000000"/>
                </a:solidFill>
              </a:rPr>
              <a:t> AMC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Figshare</a:t>
            </a:r>
            <a:r>
              <a:rPr lang="nl-NL" altLang="nl-NL" b="1" dirty="0" smtClean="0">
                <a:solidFill>
                  <a:srgbClr val="000000"/>
                </a:solidFill>
              </a:rPr>
              <a:t> account</a:t>
            </a:r>
          </a:p>
        </p:txBody>
      </p:sp>
    </p:spTree>
    <p:extLst>
      <p:ext uri="{BB962C8B-B14F-4D97-AF65-F5344CB8AC3E}">
        <p14:creationId xmlns:p14="http://schemas.microsoft.com/office/powerpoint/2010/main" val="39875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619" y="114714"/>
            <a:ext cx="4704762" cy="66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6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41525" y="274638"/>
            <a:ext cx="6130925" cy="1143000"/>
          </a:xfrm>
        </p:spPr>
        <p:txBody>
          <a:bodyPr/>
          <a:lstStyle/>
          <a:p>
            <a:pPr eaLnBrk="1" hangingPunct="1"/>
            <a:r>
              <a:rPr lang="en-GB" altLang="nl-NL" b="1" dirty="0" smtClean="0"/>
              <a:t>AMC </a:t>
            </a:r>
            <a:r>
              <a:rPr lang="en-GB" altLang="nl-NL" b="1" dirty="0" err="1" smtClean="0"/>
              <a:t>Figshare</a:t>
            </a:r>
            <a:r>
              <a:rPr lang="en-GB" altLang="nl-NL" b="1" dirty="0" smtClean="0"/>
              <a:t> trial</a:t>
            </a:r>
          </a:p>
        </p:txBody>
      </p:sp>
      <p:sp>
        <p:nvSpPr>
          <p:cNvPr id="74755" name="Tekstvak 6"/>
          <p:cNvSpPr txBox="1">
            <a:spLocks noChangeArrowheads="1"/>
          </p:cNvSpPr>
          <p:nvPr/>
        </p:nvSpPr>
        <p:spPr bwMode="auto">
          <a:xfrm>
            <a:off x="1135650" y="1250930"/>
            <a:ext cx="6604702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b="1" dirty="0" smtClean="0">
                <a:solidFill>
                  <a:srgbClr val="000000"/>
                </a:solidFill>
              </a:rPr>
              <a:t>Open data benefits:</a:t>
            </a: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nl-NL" altLang="nl-NL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dirty="0" err="1" smtClean="0">
                <a:solidFill>
                  <a:srgbClr val="000000"/>
                </a:solidFill>
              </a:rPr>
              <a:t>Other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researchers</a:t>
            </a:r>
            <a:r>
              <a:rPr lang="nl-NL" altLang="nl-NL" dirty="0" smtClean="0">
                <a:solidFill>
                  <a:srgbClr val="000000"/>
                </a:solidFill>
              </a:rPr>
              <a:t> trust </a:t>
            </a:r>
            <a:r>
              <a:rPr lang="nl-NL" altLang="nl-NL" dirty="0" err="1" smtClean="0">
                <a:solidFill>
                  <a:srgbClr val="000000"/>
                </a:solidFill>
              </a:rPr>
              <a:t>your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results</a:t>
            </a:r>
            <a:r>
              <a:rPr lang="nl-NL" altLang="nl-NL" dirty="0" smtClean="0">
                <a:solidFill>
                  <a:srgbClr val="000000"/>
                </a:solidFill>
              </a:rPr>
              <a:t> more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dirty="0" smtClean="0">
                <a:solidFill>
                  <a:srgbClr val="000000"/>
                </a:solidFill>
              </a:rPr>
              <a:t>Is </a:t>
            </a:r>
            <a:r>
              <a:rPr lang="nl-NL" altLang="nl-NL" dirty="0" err="1" smtClean="0">
                <a:solidFill>
                  <a:srgbClr val="000000"/>
                </a:solidFill>
              </a:rPr>
              <a:t>associated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with</a:t>
            </a:r>
            <a:r>
              <a:rPr lang="nl-NL" altLang="nl-NL" dirty="0" smtClean="0">
                <a:solidFill>
                  <a:srgbClr val="000000"/>
                </a:solidFill>
              </a:rPr>
              <a:t> more attention </a:t>
            </a:r>
            <a:r>
              <a:rPr lang="nl-NL" altLang="nl-NL" dirty="0" err="1" smtClean="0">
                <a:solidFill>
                  <a:srgbClr val="000000"/>
                </a:solidFill>
              </a:rPr>
              <a:t>and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higher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citation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rates</a:t>
            </a:r>
            <a:r>
              <a:rPr lang="nl-NL" altLang="nl-NL" sz="1400" dirty="0" smtClean="0">
                <a:solidFill>
                  <a:srgbClr val="000000"/>
                </a:solidFill>
              </a:rPr>
              <a:t/>
            </a:r>
            <a:br>
              <a:rPr lang="nl-NL" altLang="nl-NL" sz="1400" dirty="0" smtClean="0">
                <a:solidFill>
                  <a:srgbClr val="000000"/>
                </a:solidFill>
              </a:rPr>
            </a:br>
            <a:endParaRPr lang="nl-NL" altLang="nl-NL" sz="14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dirty="0" smtClean="0">
                <a:solidFill>
                  <a:srgbClr val="000000"/>
                </a:solidFill>
              </a:rPr>
              <a:t>It </a:t>
            </a:r>
            <a:r>
              <a:rPr lang="nl-NL" altLang="nl-NL" dirty="0" err="1" smtClean="0">
                <a:solidFill>
                  <a:srgbClr val="000000"/>
                </a:solidFill>
              </a:rPr>
              <a:t>promotes</a:t>
            </a:r>
            <a:r>
              <a:rPr lang="nl-NL" altLang="nl-NL" dirty="0" smtClean="0">
                <a:solidFill>
                  <a:srgbClr val="000000"/>
                </a:solidFill>
              </a:rPr>
              <a:t> building of new </a:t>
            </a:r>
            <a:r>
              <a:rPr lang="nl-NL" altLang="nl-NL" dirty="0" err="1" smtClean="0">
                <a:solidFill>
                  <a:srgbClr val="000000"/>
                </a:solidFill>
              </a:rPr>
              <a:t>collaborations</a:t>
            </a:r>
            <a:endParaRPr lang="nl-NL" altLang="nl-NL" dirty="0" smtClean="0">
              <a:solidFill>
                <a:srgbClr val="000000"/>
              </a:solidFill>
            </a:endParaRPr>
          </a:p>
        </p:txBody>
      </p:sp>
      <p:pic>
        <p:nvPicPr>
          <p:cNvPr id="74756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11318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6"/>
          <p:cNvSpPr txBox="1">
            <a:spLocks noChangeArrowheads="1"/>
          </p:cNvSpPr>
          <p:nvPr/>
        </p:nvSpPr>
        <p:spPr bwMode="auto">
          <a:xfrm>
            <a:off x="1166813" y="3645024"/>
            <a:ext cx="6264275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b="1" dirty="0" err="1" smtClean="0">
                <a:solidFill>
                  <a:srgbClr val="000000"/>
                </a:solidFill>
              </a:rPr>
              <a:t>Figshare</a:t>
            </a:r>
            <a:r>
              <a:rPr lang="nl-NL" altLang="nl-NL" b="1" dirty="0" smtClean="0">
                <a:solidFill>
                  <a:srgbClr val="000000"/>
                </a:solidFill>
              </a:rPr>
              <a:t> benefits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for</a:t>
            </a:r>
            <a:r>
              <a:rPr lang="nl-NL" altLang="nl-NL" b="1" dirty="0" smtClean="0">
                <a:solidFill>
                  <a:srgbClr val="000000"/>
                </a:solidFill>
              </a:rPr>
              <a:t>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publishing</a:t>
            </a:r>
            <a:r>
              <a:rPr lang="nl-NL" altLang="nl-NL" b="1" dirty="0" smtClean="0">
                <a:solidFill>
                  <a:srgbClr val="000000"/>
                </a:solidFill>
              </a:rPr>
              <a:t> data:</a:t>
            </a: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nl-NL" altLang="nl-NL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dirty="0" err="1">
                <a:solidFill>
                  <a:srgbClr val="000000"/>
                </a:solidFill>
              </a:rPr>
              <a:t>Enhance</a:t>
            </a:r>
            <a:r>
              <a:rPr lang="nl-NL" altLang="nl-NL" dirty="0">
                <a:solidFill>
                  <a:srgbClr val="000000"/>
                </a:solidFill>
              </a:rPr>
              <a:t> retrieval of </a:t>
            </a:r>
            <a:r>
              <a:rPr lang="nl-NL" altLang="nl-NL" dirty="0" err="1">
                <a:solidFill>
                  <a:srgbClr val="000000"/>
                </a:solidFill>
              </a:rPr>
              <a:t>your</a:t>
            </a:r>
            <a:r>
              <a:rPr lang="nl-NL" altLang="nl-NL" dirty="0">
                <a:solidFill>
                  <a:srgbClr val="000000"/>
                </a:solidFill>
              </a:rPr>
              <a:t> </a:t>
            </a:r>
            <a:r>
              <a:rPr lang="nl-NL" altLang="nl-NL" dirty="0" smtClean="0">
                <a:solidFill>
                  <a:srgbClr val="000000"/>
                </a:solidFill>
              </a:rPr>
              <a:t>research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dirty="0" smtClean="0">
                <a:solidFill>
                  <a:srgbClr val="000000"/>
                </a:solidFill>
              </a:rPr>
              <a:t>Control </a:t>
            </a:r>
            <a:r>
              <a:rPr lang="nl-NL" altLang="nl-NL" dirty="0" err="1" smtClean="0">
                <a:solidFill>
                  <a:srgbClr val="000000"/>
                </a:solidFill>
              </a:rPr>
              <a:t>how</a:t>
            </a:r>
            <a:r>
              <a:rPr lang="nl-NL" altLang="nl-NL" dirty="0" smtClean="0">
                <a:solidFill>
                  <a:srgbClr val="000000"/>
                </a:solidFill>
              </a:rPr>
              <a:t> content is </a:t>
            </a:r>
            <a:r>
              <a:rPr lang="nl-NL" altLang="nl-NL" dirty="0" err="1" smtClean="0">
                <a:solidFill>
                  <a:srgbClr val="000000"/>
                </a:solidFill>
              </a:rPr>
              <a:t>published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and</a:t>
            </a:r>
            <a:r>
              <a:rPr lang="nl-NL" altLang="nl-NL" dirty="0" smtClean="0">
                <a:solidFill>
                  <a:srgbClr val="000000"/>
                </a:solidFill>
              </a:rPr>
              <a:t> shared </a:t>
            </a:r>
            <a:r>
              <a:rPr lang="nl-NL" altLang="nl-NL" dirty="0" err="1" smtClean="0">
                <a:solidFill>
                  <a:srgbClr val="000000"/>
                </a:solidFill>
              </a:rPr>
              <a:t>internally</a:t>
            </a:r>
            <a:r>
              <a:rPr lang="nl-NL" altLang="nl-NL" dirty="0" smtClean="0">
                <a:solidFill>
                  <a:srgbClr val="000000"/>
                </a:solidFill>
              </a:rPr>
              <a:t> or </a:t>
            </a:r>
            <a:r>
              <a:rPr lang="nl-NL" altLang="nl-NL" dirty="0" err="1" smtClean="0">
                <a:solidFill>
                  <a:srgbClr val="000000"/>
                </a:solidFill>
              </a:rPr>
              <a:t>publically</a:t>
            </a:r>
            <a:r>
              <a:rPr lang="nl-NL" altLang="nl-NL" sz="1400" dirty="0" smtClean="0">
                <a:solidFill>
                  <a:srgbClr val="000000"/>
                </a:solidFill>
              </a:rPr>
              <a:t/>
            </a:r>
            <a:br>
              <a:rPr lang="nl-NL" altLang="nl-NL" sz="1400" dirty="0" smtClean="0">
                <a:solidFill>
                  <a:srgbClr val="000000"/>
                </a:solidFill>
              </a:rPr>
            </a:br>
            <a:endParaRPr lang="nl-NL" altLang="nl-NL" sz="14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dirty="0" err="1" smtClean="0">
                <a:solidFill>
                  <a:srgbClr val="000000"/>
                </a:solidFill>
              </a:rPr>
              <a:t>Decide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what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you</a:t>
            </a:r>
            <a:r>
              <a:rPr lang="nl-NL" altLang="nl-NL" dirty="0" smtClean="0">
                <a:solidFill>
                  <a:srgbClr val="000000"/>
                </a:solidFill>
              </a:rPr>
              <a:t> want </a:t>
            </a:r>
            <a:r>
              <a:rPr lang="nl-NL" altLang="nl-NL" dirty="0" err="1" smtClean="0">
                <a:solidFill>
                  <a:srgbClr val="000000"/>
                </a:solidFill>
              </a:rPr>
              <a:t>to</a:t>
            </a:r>
            <a:r>
              <a:rPr lang="nl-NL" altLang="nl-NL" dirty="0" smtClean="0">
                <a:solidFill>
                  <a:srgbClr val="000000"/>
                </a:solidFill>
              </a:rPr>
              <a:t> share </a:t>
            </a:r>
            <a:r>
              <a:rPr lang="nl-NL" altLang="nl-NL" dirty="0" err="1" smtClean="0">
                <a:solidFill>
                  <a:srgbClr val="000000"/>
                </a:solidFill>
              </a:rPr>
              <a:t>with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whom</a:t>
            </a:r>
            <a:r>
              <a:rPr lang="nl-NL" altLang="nl-NL" dirty="0" smtClean="0">
                <a:solidFill>
                  <a:srgbClr val="000000"/>
                </a:solidFill>
              </a:rPr>
              <a:t/>
            </a:r>
            <a:br>
              <a:rPr lang="nl-NL" altLang="nl-NL" dirty="0" smtClean="0">
                <a:solidFill>
                  <a:srgbClr val="000000"/>
                </a:solidFill>
              </a:rPr>
            </a:br>
            <a:r>
              <a:rPr lang="nl-NL" altLang="nl-NL" sz="1400" dirty="0" err="1" smtClean="0">
                <a:solidFill>
                  <a:srgbClr val="000000"/>
                </a:solidFill>
              </a:rPr>
              <a:t>primary</a:t>
            </a:r>
            <a:r>
              <a:rPr lang="nl-NL" altLang="nl-NL" sz="1400" dirty="0" smtClean="0">
                <a:solidFill>
                  <a:srgbClr val="000000"/>
                </a:solidFill>
              </a:rPr>
              <a:t> data | </a:t>
            </a:r>
            <a:r>
              <a:rPr lang="nl-NL" altLang="nl-NL" sz="1400" dirty="0" err="1" smtClean="0">
                <a:solidFill>
                  <a:srgbClr val="000000"/>
                </a:solidFill>
              </a:rPr>
              <a:t>aggregated</a:t>
            </a:r>
            <a:r>
              <a:rPr lang="nl-NL" altLang="nl-NL" sz="1400" dirty="0" smtClean="0">
                <a:solidFill>
                  <a:srgbClr val="000000"/>
                </a:solidFill>
              </a:rPr>
              <a:t> data | metadata | </a:t>
            </a:r>
            <a:r>
              <a:rPr lang="nl-NL" altLang="nl-NL" sz="1400" dirty="0" err="1" smtClean="0">
                <a:solidFill>
                  <a:srgbClr val="000000"/>
                </a:solidFill>
              </a:rPr>
              <a:t>supplementary</a:t>
            </a:r>
            <a:r>
              <a:rPr lang="nl-NL" altLang="nl-NL" sz="1400" dirty="0" smtClean="0">
                <a:solidFill>
                  <a:srgbClr val="000000"/>
                </a:solidFill>
              </a:rPr>
              <a:t> </a:t>
            </a:r>
            <a:r>
              <a:rPr lang="nl-NL" altLang="nl-NL" sz="1400" dirty="0" err="1" smtClean="0">
                <a:solidFill>
                  <a:srgbClr val="000000"/>
                </a:solidFill>
              </a:rPr>
              <a:t>material</a:t>
            </a:r>
            <a:endParaRPr lang="nl-NL" altLang="nl-NL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4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41525" y="274638"/>
            <a:ext cx="6130925" cy="1143000"/>
          </a:xfrm>
        </p:spPr>
        <p:txBody>
          <a:bodyPr/>
          <a:lstStyle/>
          <a:p>
            <a:pPr eaLnBrk="1" hangingPunct="1"/>
            <a:r>
              <a:rPr lang="en-GB" altLang="nl-NL" b="1" dirty="0" smtClean="0"/>
              <a:t>AMC </a:t>
            </a:r>
            <a:r>
              <a:rPr lang="en-GB" altLang="nl-NL" b="1" dirty="0" err="1" smtClean="0"/>
              <a:t>Figshare</a:t>
            </a:r>
            <a:r>
              <a:rPr lang="en-GB" altLang="nl-NL" b="1" dirty="0" smtClean="0"/>
              <a:t> trial</a:t>
            </a:r>
          </a:p>
        </p:txBody>
      </p:sp>
      <p:sp>
        <p:nvSpPr>
          <p:cNvPr id="74755" name="Tekstvak 6"/>
          <p:cNvSpPr txBox="1">
            <a:spLocks noChangeArrowheads="1"/>
          </p:cNvSpPr>
          <p:nvPr/>
        </p:nvSpPr>
        <p:spPr bwMode="auto">
          <a:xfrm>
            <a:off x="1166813" y="3645024"/>
            <a:ext cx="761281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b="1" dirty="0" err="1" smtClean="0">
                <a:solidFill>
                  <a:srgbClr val="000000"/>
                </a:solidFill>
              </a:rPr>
              <a:t>Example</a:t>
            </a:r>
            <a:r>
              <a:rPr lang="nl-NL" altLang="nl-NL" b="1" dirty="0" smtClean="0">
                <a:solidFill>
                  <a:srgbClr val="000000"/>
                </a:solidFill>
              </a:rPr>
              <a:t> 2 (</a:t>
            </a:r>
            <a:r>
              <a:rPr lang="nl-NL" altLang="nl-NL" b="1" dirty="0" err="1" smtClean="0">
                <a:solidFill>
                  <a:srgbClr val="000000"/>
                </a:solidFill>
              </a:rPr>
              <a:t>additional</a:t>
            </a:r>
            <a:r>
              <a:rPr lang="nl-NL" altLang="nl-NL" b="1" dirty="0" smtClean="0">
                <a:solidFill>
                  <a:srgbClr val="000000"/>
                </a:solidFill>
              </a:rPr>
              <a:t>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supplementary</a:t>
            </a:r>
            <a:r>
              <a:rPr lang="nl-NL" altLang="nl-NL" b="1" dirty="0" smtClean="0">
                <a:solidFill>
                  <a:srgbClr val="000000"/>
                </a:solidFill>
              </a:rPr>
              <a:t>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material</a:t>
            </a:r>
            <a:r>
              <a:rPr lang="nl-NL" altLang="nl-NL" b="1" dirty="0" smtClean="0">
                <a:solidFill>
                  <a:srgbClr val="000000"/>
                </a:solidFill>
              </a:rPr>
              <a:t>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to</a:t>
            </a:r>
            <a:r>
              <a:rPr lang="nl-NL" altLang="nl-NL" b="1" dirty="0" smtClean="0">
                <a:solidFill>
                  <a:srgbClr val="000000"/>
                </a:solidFill>
              </a:rPr>
              <a:t> a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publication</a:t>
            </a:r>
            <a:r>
              <a:rPr lang="nl-NL" altLang="nl-NL" b="1" dirty="0" smtClean="0">
                <a:solidFill>
                  <a:srgbClr val="000000"/>
                </a:solidFill>
              </a:rPr>
              <a:t>):</a:t>
            </a: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nl-NL" altLang="nl-NL" dirty="0" smtClean="0">
              <a:solidFill>
                <a:srgbClr val="000000"/>
              </a:solidFill>
            </a:endParaRP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sz="1000" dirty="0" err="1">
                <a:solidFill>
                  <a:srgbClr val="000000"/>
                </a:solidFill>
              </a:rPr>
              <a:t>Pregnancy</a:t>
            </a:r>
            <a:r>
              <a:rPr lang="nl-NL" altLang="nl-NL" sz="1000" dirty="0">
                <a:solidFill>
                  <a:srgbClr val="000000"/>
                </a:solidFill>
              </a:rPr>
              <a:t> </a:t>
            </a:r>
            <a:r>
              <a:rPr lang="nl-NL" altLang="nl-NL" sz="1000" dirty="0" err="1">
                <a:solidFill>
                  <a:srgbClr val="000000"/>
                </a:solidFill>
              </a:rPr>
              <a:t>Outcomes</a:t>
            </a:r>
            <a:r>
              <a:rPr lang="nl-NL" altLang="nl-NL" sz="1000" dirty="0">
                <a:solidFill>
                  <a:srgbClr val="000000"/>
                </a:solidFill>
              </a:rPr>
              <a:t> in </a:t>
            </a:r>
            <a:r>
              <a:rPr lang="nl-NL" altLang="nl-NL" sz="1000" dirty="0" err="1">
                <a:solidFill>
                  <a:srgbClr val="000000"/>
                </a:solidFill>
              </a:rPr>
              <a:t>Patients</a:t>
            </a:r>
            <a:r>
              <a:rPr lang="nl-NL" altLang="nl-NL" sz="1000" dirty="0">
                <a:solidFill>
                  <a:srgbClr val="000000"/>
                </a:solidFill>
              </a:rPr>
              <a:t> </a:t>
            </a:r>
            <a:r>
              <a:rPr lang="nl-NL" altLang="nl-NL" sz="1000" dirty="0" err="1">
                <a:solidFill>
                  <a:srgbClr val="000000"/>
                </a:solidFill>
              </a:rPr>
              <a:t>with</a:t>
            </a:r>
            <a:r>
              <a:rPr lang="nl-NL" altLang="nl-NL" sz="1000" dirty="0">
                <a:solidFill>
                  <a:srgbClr val="000000"/>
                </a:solidFill>
              </a:rPr>
              <a:t> </a:t>
            </a:r>
            <a:r>
              <a:rPr lang="nl-NL" altLang="nl-NL" sz="1000" dirty="0" err="1">
                <a:solidFill>
                  <a:srgbClr val="000000"/>
                </a:solidFill>
              </a:rPr>
              <a:t>Glomerular</a:t>
            </a:r>
            <a:r>
              <a:rPr lang="nl-NL" altLang="nl-NL" sz="1000" dirty="0">
                <a:solidFill>
                  <a:srgbClr val="000000"/>
                </a:solidFill>
              </a:rPr>
              <a:t> </a:t>
            </a:r>
            <a:r>
              <a:rPr lang="nl-NL" altLang="nl-NL" sz="1000" dirty="0" err="1">
                <a:solidFill>
                  <a:srgbClr val="000000"/>
                </a:solidFill>
              </a:rPr>
              <a:t>Disease</a:t>
            </a:r>
            <a:r>
              <a:rPr lang="nl-NL" altLang="nl-NL" sz="1000" dirty="0">
                <a:solidFill>
                  <a:srgbClr val="000000"/>
                </a:solidFill>
              </a:rPr>
              <a:t> </a:t>
            </a:r>
            <a:r>
              <a:rPr lang="nl-NL" altLang="nl-NL" sz="1000" dirty="0" err="1">
                <a:solidFill>
                  <a:srgbClr val="000000"/>
                </a:solidFill>
              </a:rPr>
              <a:t>Attending</a:t>
            </a:r>
            <a:r>
              <a:rPr lang="nl-NL" altLang="nl-NL" sz="1000" dirty="0">
                <a:solidFill>
                  <a:srgbClr val="000000"/>
                </a:solidFill>
              </a:rPr>
              <a:t> a Single </a:t>
            </a:r>
            <a:r>
              <a:rPr lang="nl-NL" altLang="nl-NL" sz="1000" dirty="0" err="1">
                <a:solidFill>
                  <a:srgbClr val="000000"/>
                </a:solidFill>
              </a:rPr>
              <a:t>Academic</a:t>
            </a:r>
            <a:r>
              <a:rPr lang="nl-NL" altLang="nl-NL" sz="1000" dirty="0">
                <a:solidFill>
                  <a:srgbClr val="000000"/>
                </a:solidFill>
              </a:rPr>
              <a:t> Center in North Carolina</a:t>
            </a:r>
            <a:r>
              <a:rPr lang="nl-NL" altLang="nl-NL" sz="1000" dirty="0" smtClean="0">
                <a:solidFill>
                  <a:srgbClr val="000000"/>
                </a:solidFill>
              </a:rPr>
              <a:t>.</a:t>
            </a:r>
            <a:endParaRPr lang="nl-NL" altLang="nl-NL" sz="1000" dirty="0">
              <a:solidFill>
                <a:srgbClr val="000000"/>
              </a:solidFill>
            </a:endParaRP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sz="1000" dirty="0" err="1">
                <a:solidFill>
                  <a:srgbClr val="000000"/>
                </a:solidFill>
              </a:rPr>
              <a:t>O'Shaughnessy</a:t>
            </a:r>
            <a:r>
              <a:rPr lang="nl-NL" altLang="nl-NL" sz="1000" dirty="0">
                <a:solidFill>
                  <a:srgbClr val="000000"/>
                </a:solidFill>
              </a:rPr>
              <a:t> MM, </a:t>
            </a:r>
            <a:r>
              <a:rPr lang="nl-NL" altLang="nl-NL" sz="1000" dirty="0" err="1">
                <a:solidFill>
                  <a:srgbClr val="000000"/>
                </a:solidFill>
              </a:rPr>
              <a:t>Jobson</a:t>
            </a:r>
            <a:r>
              <a:rPr lang="nl-NL" altLang="nl-NL" sz="1000" dirty="0">
                <a:solidFill>
                  <a:srgbClr val="000000"/>
                </a:solidFill>
              </a:rPr>
              <a:t> MA, </a:t>
            </a:r>
            <a:r>
              <a:rPr lang="nl-NL" altLang="nl-NL" sz="1000" dirty="0" err="1">
                <a:solidFill>
                  <a:srgbClr val="000000"/>
                </a:solidFill>
              </a:rPr>
              <a:t>Sims</a:t>
            </a:r>
            <a:r>
              <a:rPr lang="nl-NL" altLang="nl-NL" sz="1000" dirty="0">
                <a:solidFill>
                  <a:srgbClr val="000000"/>
                </a:solidFill>
              </a:rPr>
              <a:t> K, Liberty AL, </a:t>
            </a:r>
            <a:r>
              <a:rPr lang="nl-NL" altLang="nl-NL" sz="1000" dirty="0" err="1">
                <a:solidFill>
                  <a:srgbClr val="000000"/>
                </a:solidFill>
              </a:rPr>
              <a:t>Nachman</a:t>
            </a:r>
            <a:r>
              <a:rPr lang="nl-NL" altLang="nl-NL" sz="1000" dirty="0">
                <a:solidFill>
                  <a:srgbClr val="000000"/>
                </a:solidFill>
              </a:rPr>
              <a:t> PH, </a:t>
            </a:r>
            <a:r>
              <a:rPr lang="nl-NL" altLang="nl-NL" sz="1000" dirty="0" err="1">
                <a:solidFill>
                  <a:srgbClr val="000000"/>
                </a:solidFill>
              </a:rPr>
              <a:t>Pendergraft</a:t>
            </a:r>
            <a:r>
              <a:rPr lang="nl-NL" altLang="nl-NL" sz="1000" dirty="0">
                <a:solidFill>
                  <a:srgbClr val="000000"/>
                </a:solidFill>
              </a:rPr>
              <a:t> WF</a:t>
            </a:r>
            <a:r>
              <a:rPr lang="nl-NL" altLang="nl-NL" sz="1000" dirty="0" smtClean="0">
                <a:solidFill>
                  <a:srgbClr val="000000"/>
                </a:solidFill>
              </a:rPr>
              <a:t>.</a:t>
            </a:r>
            <a:endParaRPr lang="nl-NL" altLang="nl-NL" sz="1000" dirty="0">
              <a:solidFill>
                <a:srgbClr val="000000"/>
              </a:solidFill>
            </a:endParaRP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sz="1000" dirty="0">
                <a:solidFill>
                  <a:srgbClr val="000000"/>
                </a:solidFill>
              </a:rPr>
              <a:t>Am J </a:t>
            </a:r>
            <a:r>
              <a:rPr lang="nl-NL" altLang="nl-NL" sz="1000" dirty="0" err="1">
                <a:solidFill>
                  <a:srgbClr val="000000"/>
                </a:solidFill>
              </a:rPr>
              <a:t>Nephrol</a:t>
            </a:r>
            <a:r>
              <a:rPr lang="nl-NL" altLang="nl-NL" sz="1000" dirty="0">
                <a:solidFill>
                  <a:srgbClr val="000000"/>
                </a:solidFill>
              </a:rPr>
              <a:t>. 2017;45(5):442-451. </a:t>
            </a:r>
            <a:r>
              <a:rPr lang="nl-NL" altLang="nl-NL" sz="1000" dirty="0" err="1">
                <a:solidFill>
                  <a:srgbClr val="000000"/>
                </a:solidFill>
              </a:rPr>
              <a:t>doi</a:t>
            </a:r>
            <a:r>
              <a:rPr lang="nl-NL" altLang="nl-NL" sz="1000" dirty="0">
                <a:solidFill>
                  <a:srgbClr val="000000"/>
                </a:solidFill>
              </a:rPr>
              <a:t>: 10.1159/000471894. </a:t>
            </a:r>
            <a:r>
              <a:rPr lang="nl-NL" altLang="nl-NL" sz="1000" dirty="0" err="1">
                <a:solidFill>
                  <a:srgbClr val="000000"/>
                </a:solidFill>
              </a:rPr>
              <a:t>Epub</a:t>
            </a:r>
            <a:r>
              <a:rPr lang="nl-NL" altLang="nl-NL" sz="1000" dirty="0">
                <a:solidFill>
                  <a:srgbClr val="000000"/>
                </a:solidFill>
              </a:rPr>
              <a:t> 2017 Apr 27</a:t>
            </a:r>
            <a:r>
              <a:rPr lang="nl-NL" altLang="nl-NL" sz="1000" dirty="0" smtClean="0">
                <a:solidFill>
                  <a:srgbClr val="000000"/>
                </a:solidFill>
              </a:rPr>
              <a:t>.</a:t>
            </a:r>
            <a:br>
              <a:rPr lang="nl-NL" altLang="nl-NL" sz="1000" dirty="0" smtClean="0">
                <a:solidFill>
                  <a:srgbClr val="000000"/>
                </a:solidFill>
              </a:rPr>
            </a:br>
            <a:r>
              <a:rPr lang="nl-NL" altLang="nl-NL" sz="1000" dirty="0" err="1" smtClean="0">
                <a:solidFill>
                  <a:srgbClr val="000000"/>
                </a:solidFill>
              </a:rPr>
              <a:t>PubMed</a:t>
            </a:r>
            <a:r>
              <a:rPr lang="nl-NL" altLang="nl-NL" sz="1000" dirty="0" smtClean="0">
                <a:solidFill>
                  <a:srgbClr val="000000"/>
                </a:solidFill>
              </a:rPr>
              <a:t>: </a:t>
            </a:r>
            <a:r>
              <a:rPr lang="nl-NL" altLang="nl-NL" sz="1000" dirty="0" smtClean="0">
                <a:solidFill>
                  <a:srgbClr val="000000"/>
                </a:solidFill>
                <a:hlinkClick r:id="rId2"/>
              </a:rPr>
              <a:t>https://www.ncbi.nlm.nih.gov/pubmed/28445873</a:t>
            </a:r>
            <a:r>
              <a:rPr lang="nl-NL" altLang="nl-NL" sz="1000" dirty="0" smtClean="0">
                <a:solidFill>
                  <a:srgbClr val="000000"/>
                </a:solidFill>
              </a:rPr>
              <a:t>  </a:t>
            </a:r>
            <a:r>
              <a:rPr lang="nl-NL" altLang="nl-NL" sz="1000" u="sng" dirty="0" smtClean="0">
                <a:solidFill>
                  <a:srgbClr val="000000"/>
                </a:solidFill>
              </a:rPr>
              <a:t>(</a:t>
            </a:r>
            <a:r>
              <a:rPr lang="nl-NL" altLang="nl-NL" sz="1000" u="sng" dirty="0" err="1" smtClean="0">
                <a:solidFill>
                  <a:srgbClr val="000000"/>
                </a:solidFill>
              </a:rPr>
              <a:t>reference</a:t>
            </a:r>
            <a:r>
              <a:rPr lang="nl-NL" altLang="nl-NL" sz="1000" u="sng" dirty="0" smtClean="0">
                <a:solidFill>
                  <a:srgbClr val="000000"/>
                </a:solidFill>
              </a:rPr>
              <a:t>)</a:t>
            </a: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sz="1000" u="sng" dirty="0" err="1" smtClean="0">
                <a:solidFill>
                  <a:srgbClr val="000000"/>
                </a:solidFill>
              </a:rPr>
              <a:t>Karger</a:t>
            </a:r>
            <a:r>
              <a:rPr lang="nl-NL" altLang="nl-NL" sz="1000" u="sng" dirty="0" smtClean="0">
                <a:solidFill>
                  <a:srgbClr val="000000"/>
                </a:solidFill>
              </a:rPr>
              <a:t> </a:t>
            </a:r>
            <a:r>
              <a:rPr lang="nl-NL" altLang="nl-NL" sz="1000" u="sng" dirty="0">
                <a:solidFill>
                  <a:srgbClr val="000000"/>
                </a:solidFill>
              </a:rPr>
              <a:t>Journal: </a:t>
            </a:r>
            <a:r>
              <a:rPr lang="nl-NL" altLang="nl-NL" sz="1000" u="sng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nl-NL" altLang="nl-NL" sz="1000" u="sng" dirty="0" smtClean="0">
                <a:solidFill>
                  <a:srgbClr val="000000"/>
                </a:solidFill>
                <a:hlinkClick r:id="rId3"/>
              </a:rPr>
              <a:t>www.karger.com/Article/FullText/471894</a:t>
            </a:r>
            <a:r>
              <a:rPr lang="nl-NL" altLang="nl-NL" sz="1000" u="sng" dirty="0" smtClean="0">
                <a:solidFill>
                  <a:srgbClr val="000000"/>
                </a:solidFill>
              </a:rPr>
              <a:t> (full </a:t>
            </a:r>
            <a:r>
              <a:rPr lang="nl-NL" altLang="nl-NL" sz="1000" u="sng" dirty="0" err="1" smtClean="0">
                <a:solidFill>
                  <a:srgbClr val="000000"/>
                </a:solidFill>
              </a:rPr>
              <a:t>text</a:t>
            </a:r>
            <a:r>
              <a:rPr lang="nl-NL" altLang="nl-NL" sz="1000" u="sng" dirty="0" smtClean="0">
                <a:solidFill>
                  <a:srgbClr val="000000"/>
                </a:solidFill>
              </a:rPr>
              <a:t> </a:t>
            </a:r>
            <a:r>
              <a:rPr lang="nl-NL" altLang="nl-NL" sz="1000" u="sng" dirty="0" err="1" smtClean="0">
                <a:solidFill>
                  <a:srgbClr val="000000"/>
                </a:solidFill>
              </a:rPr>
              <a:t>article</a:t>
            </a:r>
            <a:r>
              <a:rPr lang="nl-NL" altLang="nl-NL" sz="1000" u="sng" dirty="0" smtClean="0">
                <a:solidFill>
                  <a:srgbClr val="000000"/>
                </a:solidFill>
              </a:rPr>
              <a:t>)</a:t>
            </a: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sz="1000" dirty="0" err="1">
                <a:solidFill>
                  <a:srgbClr val="000000"/>
                </a:solidFill>
              </a:rPr>
              <a:t>Karger</a:t>
            </a:r>
            <a:r>
              <a:rPr lang="nl-NL" altLang="nl-NL" sz="1000" dirty="0">
                <a:solidFill>
                  <a:srgbClr val="000000"/>
                </a:solidFill>
              </a:rPr>
              <a:t> </a:t>
            </a:r>
            <a:r>
              <a:rPr lang="nl-NL" altLang="nl-NL" sz="1000" dirty="0" err="1">
                <a:solidFill>
                  <a:srgbClr val="000000"/>
                </a:solidFill>
              </a:rPr>
              <a:t>Figshare</a:t>
            </a:r>
            <a:r>
              <a:rPr lang="nl-NL" altLang="nl-NL" sz="1000" dirty="0">
                <a:solidFill>
                  <a:srgbClr val="000000"/>
                </a:solidFill>
              </a:rPr>
              <a:t>: </a:t>
            </a:r>
            <a:r>
              <a:rPr lang="en-US" sz="1000" u="sng" dirty="0" smtClean="0">
                <a:hlinkClick r:id="rId4"/>
              </a:rPr>
              <a:t>https://doi.org/10.6084/m9.figshare.4960199.v1</a:t>
            </a:r>
            <a:r>
              <a:rPr lang="en-US" sz="1000" u="sng" dirty="0" smtClean="0"/>
              <a:t> (additional PPT slides)</a:t>
            </a:r>
          </a:p>
        </p:txBody>
      </p:sp>
      <p:pic>
        <p:nvPicPr>
          <p:cNvPr id="74756" name="Afbeelding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11318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6"/>
          <p:cNvSpPr txBox="1">
            <a:spLocks noChangeArrowheads="1"/>
          </p:cNvSpPr>
          <p:nvPr/>
        </p:nvSpPr>
        <p:spPr bwMode="auto">
          <a:xfrm>
            <a:off x="1166813" y="1484784"/>
            <a:ext cx="7324782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b="1" dirty="0" err="1" smtClean="0">
                <a:solidFill>
                  <a:srgbClr val="000000"/>
                </a:solidFill>
              </a:rPr>
              <a:t>Example</a:t>
            </a:r>
            <a:r>
              <a:rPr lang="nl-NL" altLang="nl-NL" b="1" dirty="0" smtClean="0">
                <a:solidFill>
                  <a:srgbClr val="000000"/>
                </a:solidFill>
              </a:rPr>
              <a:t> 1 (</a:t>
            </a:r>
            <a:r>
              <a:rPr lang="nl-NL" altLang="nl-NL" b="1" dirty="0" err="1" smtClean="0">
                <a:solidFill>
                  <a:srgbClr val="000000"/>
                </a:solidFill>
              </a:rPr>
              <a:t>integral</a:t>
            </a:r>
            <a:r>
              <a:rPr lang="nl-NL" altLang="nl-NL" b="1" dirty="0" smtClean="0">
                <a:solidFill>
                  <a:srgbClr val="000000"/>
                </a:solidFill>
              </a:rPr>
              <a:t>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material</a:t>
            </a:r>
            <a:r>
              <a:rPr lang="nl-NL" altLang="nl-NL" b="1" dirty="0" smtClean="0">
                <a:solidFill>
                  <a:srgbClr val="000000"/>
                </a:solidFill>
              </a:rPr>
              <a:t> of a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publication</a:t>
            </a:r>
            <a:r>
              <a:rPr lang="nl-NL" altLang="nl-NL" b="1" dirty="0" smtClean="0">
                <a:solidFill>
                  <a:srgbClr val="000000"/>
                </a:solidFill>
              </a:rPr>
              <a:t>):</a:t>
            </a: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nl-NL" altLang="nl-NL" dirty="0" smtClean="0">
              <a:solidFill>
                <a:srgbClr val="000000"/>
              </a:solidFill>
            </a:endParaRP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sz="1000" dirty="0">
                <a:solidFill>
                  <a:srgbClr val="000000"/>
                </a:solidFill>
              </a:rPr>
              <a:t>HIV-</a:t>
            </a:r>
            <a:r>
              <a:rPr lang="nl-NL" altLang="nl-NL" sz="1000" dirty="0" err="1">
                <a:solidFill>
                  <a:srgbClr val="000000"/>
                </a:solidFill>
              </a:rPr>
              <a:t>infected</a:t>
            </a:r>
            <a:r>
              <a:rPr lang="nl-NL" altLang="nl-NL" sz="1000" dirty="0">
                <a:solidFill>
                  <a:srgbClr val="000000"/>
                </a:solidFill>
              </a:rPr>
              <a:t> men </a:t>
            </a:r>
            <a:r>
              <a:rPr lang="nl-NL" altLang="nl-NL" sz="1000" dirty="0" err="1">
                <a:solidFill>
                  <a:srgbClr val="000000"/>
                </a:solidFill>
              </a:rPr>
              <a:t>who</a:t>
            </a:r>
            <a:r>
              <a:rPr lang="nl-NL" altLang="nl-NL" sz="1000" dirty="0">
                <a:solidFill>
                  <a:srgbClr val="000000"/>
                </a:solidFill>
              </a:rPr>
              <a:t> have </a:t>
            </a:r>
            <a:r>
              <a:rPr lang="nl-NL" altLang="nl-NL" sz="1000" dirty="0" err="1">
                <a:solidFill>
                  <a:srgbClr val="000000"/>
                </a:solidFill>
              </a:rPr>
              <a:t>sex</a:t>
            </a:r>
            <a:r>
              <a:rPr lang="nl-NL" altLang="nl-NL" sz="1000" dirty="0">
                <a:solidFill>
                  <a:srgbClr val="000000"/>
                </a:solidFill>
              </a:rPr>
              <a:t> </a:t>
            </a:r>
            <a:r>
              <a:rPr lang="nl-NL" altLang="nl-NL" sz="1000" dirty="0" err="1">
                <a:solidFill>
                  <a:srgbClr val="000000"/>
                </a:solidFill>
              </a:rPr>
              <a:t>with</a:t>
            </a:r>
            <a:r>
              <a:rPr lang="nl-NL" altLang="nl-NL" sz="1000" dirty="0">
                <a:solidFill>
                  <a:srgbClr val="000000"/>
                </a:solidFill>
              </a:rPr>
              <a:t> men </a:t>
            </a:r>
            <a:r>
              <a:rPr lang="nl-NL" altLang="nl-NL" sz="1000" dirty="0" err="1">
                <a:solidFill>
                  <a:srgbClr val="000000"/>
                </a:solidFill>
              </a:rPr>
              <a:t>who</a:t>
            </a:r>
            <a:r>
              <a:rPr lang="nl-NL" altLang="nl-NL" sz="1000" dirty="0">
                <a:solidFill>
                  <a:srgbClr val="000000"/>
                </a:solidFill>
              </a:rPr>
              <a:t> </a:t>
            </a:r>
            <a:r>
              <a:rPr lang="nl-NL" altLang="nl-NL" sz="1000" dirty="0" err="1">
                <a:solidFill>
                  <a:srgbClr val="000000"/>
                </a:solidFill>
              </a:rPr>
              <a:t>identify</a:t>
            </a:r>
            <a:r>
              <a:rPr lang="nl-NL" altLang="nl-NL" sz="1000" dirty="0">
                <a:solidFill>
                  <a:srgbClr val="000000"/>
                </a:solidFill>
              </a:rPr>
              <a:t> </a:t>
            </a:r>
            <a:r>
              <a:rPr lang="nl-NL" altLang="nl-NL" sz="1000" dirty="0" err="1">
                <a:solidFill>
                  <a:srgbClr val="000000"/>
                </a:solidFill>
              </a:rPr>
              <a:t>themselves</a:t>
            </a:r>
            <a:r>
              <a:rPr lang="nl-NL" altLang="nl-NL" sz="1000" dirty="0">
                <a:solidFill>
                  <a:srgbClr val="000000"/>
                </a:solidFill>
              </a:rPr>
              <a:t> as </a:t>
            </a:r>
            <a:r>
              <a:rPr lang="nl-NL" altLang="nl-NL" sz="1000" dirty="0" err="1">
                <a:solidFill>
                  <a:srgbClr val="000000"/>
                </a:solidFill>
              </a:rPr>
              <a:t>belonging</a:t>
            </a:r>
            <a:r>
              <a:rPr lang="nl-NL" altLang="nl-NL" sz="1000" dirty="0">
                <a:solidFill>
                  <a:srgbClr val="000000"/>
                </a:solidFill>
              </a:rPr>
              <a:t> </a:t>
            </a:r>
            <a:r>
              <a:rPr lang="nl-NL" altLang="nl-NL" sz="1000" dirty="0" err="1">
                <a:solidFill>
                  <a:srgbClr val="000000"/>
                </a:solidFill>
              </a:rPr>
              <a:t>to</a:t>
            </a:r>
            <a:r>
              <a:rPr lang="nl-NL" altLang="nl-NL" sz="1000" dirty="0">
                <a:solidFill>
                  <a:srgbClr val="000000"/>
                </a:solidFill>
              </a:rPr>
              <a:t> </a:t>
            </a:r>
            <a:r>
              <a:rPr lang="nl-NL" altLang="nl-NL" sz="1000" dirty="0" err="1">
                <a:solidFill>
                  <a:srgbClr val="000000"/>
                </a:solidFill>
              </a:rPr>
              <a:t>subcultures</a:t>
            </a:r>
            <a:r>
              <a:rPr lang="nl-NL" altLang="nl-NL" sz="1000" dirty="0">
                <a:solidFill>
                  <a:srgbClr val="000000"/>
                </a:solidFill>
              </a:rPr>
              <a:t> are at </a:t>
            </a:r>
            <a:r>
              <a:rPr lang="nl-NL" altLang="nl-NL" sz="1000" dirty="0" err="1">
                <a:solidFill>
                  <a:srgbClr val="000000"/>
                </a:solidFill>
              </a:rPr>
              <a:t>increased</a:t>
            </a:r>
            <a:r>
              <a:rPr lang="nl-NL" altLang="nl-NL" sz="1000" dirty="0">
                <a:solidFill>
                  <a:srgbClr val="000000"/>
                </a:solidFill>
              </a:rPr>
              <a:t> risk </a:t>
            </a:r>
            <a:r>
              <a:rPr lang="nl-NL" altLang="nl-NL" sz="1000" dirty="0" err="1">
                <a:solidFill>
                  <a:srgbClr val="000000"/>
                </a:solidFill>
              </a:rPr>
              <a:t>for</a:t>
            </a:r>
            <a:r>
              <a:rPr lang="nl-NL" altLang="nl-NL" sz="1000" dirty="0">
                <a:solidFill>
                  <a:srgbClr val="000000"/>
                </a:solidFill>
              </a:rPr>
              <a:t> hepatitis C </a:t>
            </a:r>
            <a:r>
              <a:rPr lang="nl-NL" altLang="nl-NL" sz="1000" dirty="0" err="1">
                <a:solidFill>
                  <a:srgbClr val="000000"/>
                </a:solidFill>
              </a:rPr>
              <a:t>infection</a:t>
            </a:r>
            <a:r>
              <a:rPr lang="nl-NL" altLang="nl-NL" sz="1000" dirty="0" smtClean="0">
                <a:solidFill>
                  <a:srgbClr val="000000"/>
                </a:solidFill>
              </a:rPr>
              <a:t>.</a:t>
            </a:r>
            <a:endParaRPr lang="nl-NL" altLang="nl-NL" sz="1000" dirty="0">
              <a:solidFill>
                <a:srgbClr val="000000"/>
              </a:solidFill>
            </a:endParaRP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sz="1000" dirty="0" err="1">
                <a:solidFill>
                  <a:srgbClr val="000000"/>
                </a:solidFill>
              </a:rPr>
              <a:t>Matser</a:t>
            </a:r>
            <a:r>
              <a:rPr lang="nl-NL" altLang="nl-NL" sz="1000" dirty="0">
                <a:solidFill>
                  <a:srgbClr val="000000"/>
                </a:solidFill>
              </a:rPr>
              <a:t> A, </a:t>
            </a:r>
            <a:r>
              <a:rPr lang="nl-NL" altLang="nl-NL" sz="1000" dirty="0" err="1">
                <a:solidFill>
                  <a:srgbClr val="000000"/>
                </a:solidFill>
              </a:rPr>
              <a:t>Vanhommerig</a:t>
            </a:r>
            <a:r>
              <a:rPr lang="nl-NL" altLang="nl-NL" sz="1000" dirty="0">
                <a:solidFill>
                  <a:srgbClr val="000000"/>
                </a:solidFill>
              </a:rPr>
              <a:t> J, Schim van der Loeff MF, Geskus RB, de Vries HJ, Prins JM, Prins M, Bruisten SM</a:t>
            </a:r>
            <a:r>
              <a:rPr lang="nl-NL" altLang="nl-NL" sz="1000" dirty="0" smtClean="0">
                <a:solidFill>
                  <a:srgbClr val="000000"/>
                </a:solidFill>
              </a:rPr>
              <a:t>.</a:t>
            </a:r>
            <a:endParaRPr lang="nl-NL" altLang="nl-NL" sz="1000" dirty="0">
              <a:solidFill>
                <a:srgbClr val="000000"/>
              </a:solidFill>
            </a:endParaRP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sz="1000" dirty="0" err="1">
                <a:solidFill>
                  <a:srgbClr val="000000"/>
                </a:solidFill>
              </a:rPr>
              <a:t>PLoS</a:t>
            </a:r>
            <a:r>
              <a:rPr lang="nl-NL" altLang="nl-NL" sz="1000" dirty="0">
                <a:solidFill>
                  <a:srgbClr val="000000"/>
                </a:solidFill>
              </a:rPr>
              <a:t> </a:t>
            </a:r>
            <a:r>
              <a:rPr lang="nl-NL" altLang="nl-NL" sz="1000" dirty="0" err="1">
                <a:solidFill>
                  <a:srgbClr val="000000"/>
                </a:solidFill>
              </a:rPr>
              <a:t>One</a:t>
            </a:r>
            <a:r>
              <a:rPr lang="nl-NL" altLang="nl-NL" sz="1000" dirty="0">
                <a:solidFill>
                  <a:srgbClr val="000000"/>
                </a:solidFill>
              </a:rPr>
              <a:t>. 2013;8(3):e57740. </a:t>
            </a:r>
            <a:r>
              <a:rPr lang="nl-NL" altLang="nl-NL" sz="1000" dirty="0" err="1">
                <a:solidFill>
                  <a:srgbClr val="000000"/>
                </a:solidFill>
              </a:rPr>
              <a:t>doi</a:t>
            </a:r>
            <a:r>
              <a:rPr lang="nl-NL" altLang="nl-NL" sz="1000" dirty="0">
                <a:solidFill>
                  <a:srgbClr val="000000"/>
                </a:solidFill>
              </a:rPr>
              <a:t>: 10.1371/journal.pone.0057740. </a:t>
            </a:r>
            <a:r>
              <a:rPr lang="nl-NL" altLang="nl-NL" sz="1000" dirty="0" err="1">
                <a:solidFill>
                  <a:srgbClr val="000000"/>
                </a:solidFill>
              </a:rPr>
              <a:t>Epub</a:t>
            </a:r>
            <a:r>
              <a:rPr lang="nl-NL" altLang="nl-NL" sz="1000" dirty="0">
                <a:solidFill>
                  <a:srgbClr val="000000"/>
                </a:solidFill>
              </a:rPr>
              <a:t> 2013 Mar </a:t>
            </a:r>
            <a:r>
              <a:rPr lang="nl-NL" altLang="nl-NL" sz="1000" dirty="0" smtClean="0">
                <a:solidFill>
                  <a:srgbClr val="000000"/>
                </a:solidFill>
              </a:rPr>
              <a:t>4</a:t>
            </a: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sz="1000" dirty="0" err="1" smtClean="0">
                <a:solidFill>
                  <a:srgbClr val="000000"/>
                </a:solidFill>
              </a:rPr>
              <a:t>PubMed</a:t>
            </a:r>
            <a:r>
              <a:rPr lang="nl-NL" altLang="nl-NL" sz="1000" dirty="0">
                <a:solidFill>
                  <a:srgbClr val="000000"/>
                </a:solidFill>
              </a:rPr>
              <a:t>: </a:t>
            </a:r>
            <a:r>
              <a:rPr lang="nl-NL" altLang="nl-NL" sz="1000" dirty="0" smtClean="0">
                <a:solidFill>
                  <a:srgbClr val="000000"/>
                </a:solidFill>
                <a:hlinkClick r:id="rId6"/>
              </a:rPr>
              <a:t>https://www.ncbi.nlm.nih.gov/pubmed/23469226</a:t>
            </a:r>
            <a:r>
              <a:rPr lang="nl-NL" altLang="nl-NL" sz="1000" dirty="0" smtClean="0">
                <a:solidFill>
                  <a:srgbClr val="000000"/>
                </a:solidFill>
              </a:rPr>
              <a:t>  (</a:t>
            </a:r>
            <a:r>
              <a:rPr lang="nl-NL" altLang="nl-NL" sz="1000" dirty="0" err="1" smtClean="0">
                <a:solidFill>
                  <a:srgbClr val="000000"/>
                </a:solidFill>
              </a:rPr>
              <a:t>reference</a:t>
            </a:r>
            <a:r>
              <a:rPr lang="nl-NL" altLang="nl-NL" sz="1000" dirty="0" smtClean="0">
                <a:solidFill>
                  <a:srgbClr val="000000"/>
                </a:solidFill>
              </a:rPr>
              <a:t>)</a:t>
            </a: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sz="1000" dirty="0" err="1" smtClean="0">
                <a:solidFill>
                  <a:srgbClr val="000000"/>
                </a:solidFill>
              </a:rPr>
              <a:t>PLoS</a:t>
            </a:r>
            <a:r>
              <a:rPr lang="nl-NL" altLang="nl-NL" sz="1000" dirty="0" smtClean="0">
                <a:solidFill>
                  <a:srgbClr val="000000"/>
                </a:solidFill>
              </a:rPr>
              <a:t> Journal</a:t>
            </a:r>
            <a:r>
              <a:rPr lang="nl-NL" altLang="nl-NL" sz="1000" dirty="0">
                <a:solidFill>
                  <a:srgbClr val="000000"/>
                </a:solidFill>
              </a:rPr>
              <a:t>: </a:t>
            </a:r>
            <a:r>
              <a:rPr lang="nl-NL" altLang="nl-NL" sz="1000" dirty="0">
                <a:solidFill>
                  <a:srgbClr val="000000"/>
                </a:solidFill>
                <a:hlinkClick r:id="rId7"/>
              </a:rPr>
              <a:t>http://</a:t>
            </a:r>
            <a:r>
              <a:rPr lang="nl-NL" altLang="nl-NL" sz="1000" dirty="0" smtClean="0">
                <a:solidFill>
                  <a:srgbClr val="000000"/>
                </a:solidFill>
                <a:hlinkClick r:id="rId7"/>
              </a:rPr>
              <a:t>journals.plos.org/plosone/article?id=10.1371/journal.pone.0057740</a:t>
            </a:r>
            <a:r>
              <a:rPr lang="nl-NL" altLang="nl-NL" sz="1000" dirty="0" smtClean="0">
                <a:solidFill>
                  <a:srgbClr val="000000"/>
                </a:solidFill>
              </a:rPr>
              <a:t> (full </a:t>
            </a:r>
            <a:r>
              <a:rPr lang="nl-NL" altLang="nl-NL" sz="1000" dirty="0" err="1" smtClean="0">
                <a:solidFill>
                  <a:srgbClr val="000000"/>
                </a:solidFill>
              </a:rPr>
              <a:t>text</a:t>
            </a:r>
            <a:r>
              <a:rPr lang="nl-NL" altLang="nl-NL" sz="1000" dirty="0" smtClean="0">
                <a:solidFill>
                  <a:srgbClr val="000000"/>
                </a:solidFill>
              </a:rPr>
              <a:t> </a:t>
            </a:r>
            <a:r>
              <a:rPr lang="nl-NL" altLang="nl-NL" sz="1000" dirty="0" err="1" smtClean="0">
                <a:solidFill>
                  <a:srgbClr val="000000"/>
                </a:solidFill>
              </a:rPr>
              <a:t>article</a:t>
            </a:r>
            <a:r>
              <a:rPr lang="nl-NL" altLang="nl-NL" sz="1000" dirty="0" smtClean="0">
                <a:solidFill>
                  <a:srgbClr val="000000"/>
                </a:solidFill>
              </a:rPr>
              <a:t>)</a:t>
            </a: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sz="1000" dirty="0" err="1" smtClean="0">
                <a:solidFill>
                  <a:srgbClr val="000000"/>
                </a:solidFill>
              </a:rPr>
              <a:t>PLoS</a:t>
            </a:r>
            <a:r>
              <a:rPr lang="nl-NL" altLang="nl-NL" sz="1000" dirty="0" smtClean="0">
                <a:solidFill>
                  <a:srgbClr val="000000"/>
                </a:solidFill>
              </a:rPr>
              <a:t> </a:t>
            </a:r>
            <a:r>
              <a:rPr lang="nl-NL" altLang="nl-NL" sz="1000" dirty="0" err="1" smtClean="0">
                <a:solidFill>
                  <a:srgbClr val="000000"/>
                </a:solidFill>
              </a:rPr>
              <a:t>Figshare</a:t>
            </a:r>
            <a:r>
              <a:rPr lang="nl-NL" altLang="nl-NL" sz="1000" dirty="0" smtClean="0">
                <a:solidFill>
                  <a:srgbClr val="000000"/>
                </a:solidFill>
              </a:rPr>
              <a:t>: </a:t>
            </a:r>
            <a:r>
              <a:rPr lang="en-US" sz="1000" u="sng" dirty="0">
                <a:hlinkClick r:id="rId8"/>
              </a:rPr>
              <a:t>https://</a:t>
            </a:r>
            <a:r>
              <a:rPr lang="en-US" sz="1000" u="sng" dirty="0" smtClean="0">
                <a:hlinkClick r:id="rId8"/>
              </a:rPr>
              <a:t>doi.org/10.1371/journal.pone.0057740.t001</a:t>
            </a:r>
            <a:r>
              <a:rPr lang="en-US" sz="1000" u="sng" dirty="0" smtClean="0"/>
              <a:t> (aggregated info supporting tables)</a:t>
            </a:r>
            <a:endParaRPr lang="nl-NL" altLang="nl-NL" sz="1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62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41525" y="274638"/>
            <a:ext cx="6130925" cy="1143000"/>
          </a:xfrm>
        </p:spPr>
        <p:txBody>
          <a:bodyPr/>
          <a:lstStyle/>
          <a:p>
            <a:pPr eaLnBrk="1" hangingPunct="1"/>
            <a:r>
              <a:rPr lang="en-GB" altLang="nl-NL" b="1" dirty="0" smtClean="0"/>
              <a:t>AMC </a:t>
            </a:r>
            <a:r>
              <a:rPr lang="en-GB" altLang="nl-NL" b="1" dirty="0" err="1" smtClean="0"/>
              <a:t>Figshare</a:t>
            </a:r>
            <a:r>
              <a:rPr lang="en-GB" altLang="nl-NL" b="1" dirty="0" smtClean="0"/>
              <a:t> trial</a:t>
            </a:r>
          </a:p>
        </p:txBody>
      </p:sp>
      <p:sp>
        <p:nvSpPr>
          <p:cNvPr id="74755" name="Tekstvak 6"/>
          <p:cNvSpPr txBox="1">
            <a:spLocks noChangeArrowheads="1"/>
          </p:cNvSpPr>
          <p:nvPr/>
        </p:nvSpPr>
        <p:spPr bwMode="auto">
          <a:xfrm>
            <a:off x="1166813" y="1268760"/>
            <a:ext cx="6264275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b="1" dirty="0" smtClean="0">
                <a:solidFill>
                  <a:srgbClr val="000000"/>
                </a:solidFill>
              </a:rPr>
              <a:t>AMC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Figshare</a:t>
            </a:r>
            <a:r>
              <a:rPr lang="nl-NL" altLang="nl-NL" b="1" dirty="0" smtClean="0">
                <a:solidFill>
                  <a:srgbClr val="000000"/>
                </a:solidFill>
              </a:rPr>
              <a:t>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specific</a:t>
            </a:r>
            <a:r>
              <a:rPr lang="nl-NL" altLang="nl-NL" b="1" dirty="0" smtClean="0">
                <a:solidFill>
                  <a:srgbClr val="000000"/>
                </a:solidFill>
              </a:rPr>
              <a:t>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publishing</a:t>
            </a:r>
            <a:r>
              <a:rPr lang="nl-NL" altLang="nl-NL" b="1" dirty="0" smtClean="0">
                <a:solidFill>
                  <a:srgbClr val="000000"/>
                </a:solidFill>
              </a:rPr>
              <a:t> benefits:</a:t>
            </a:r>
            <a:endParaRPr lang="nl-NL" altLang="nl-NL" sz="1000" b="1" dirty="0" smtClean="0">
              <a:solidFill>
                <a:srgbClr val="000000"/>
              </a:solidFill>
            </a:endParaRP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nl-NL" altLang="nl-NL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000000"/>
                </a:solidFill>
              </a:rPr>
              <a:t>S</a:t>
            </a:r>
            <a:r>
              <a:rPr lang="nl-NL" altLang="nl-NL" dirty="0" smtClean="0">
                <a:solidFill>
                  <a:srgbClr val="000000"/>
                </a:solidFill>
              </a:rPr>
              <a:t>torage </a:t>
            </a:r>
            <a:r>
              <a:rPr lang="nl-NL" altLang="nl-NL" dirty="0" err="1" smtClean="0">
                <a:solidFill>
                  <a:srgbClr val="000000"/>
                </a:solidFill>
              </a:rPr>
              <a:t>space</a:t>
            </a:r>
            <a:r>
              <a:rPr lang="nl-NL" altLang="nl-NL" dirty="0" smtClean="0">
                <a:solidFill>
                  <a:srgbClr val="000000"/>
                </a:solidFill>
              </a:rPr>
              <a:t> of </a:t>
            </a:r>
            <a:r>
              <a:rPr lang="nl-NL" altLang="nl-NL" dirty="0">
                <a:solidFill>
                  <a:srgbClr val="000000"/>
                </a:solidFill>
              </a:rPr>
              <a:t>25 </a:t>
            </a:r>
            <a:r>
              <a:rPr lang="nl-NL" altLang="nl-NL" dirty="0" smtClean="0">
                <a:solidFill>
                  <a:srgbClr val="000000"/>
                </a:solidFill>
              </a:rPr>
              <a:t>GB (</a:t>
            </a:r>
            <a:r>
              <a:rPr lang="nl-NL" altLang="nl-NL" dirty="0" err="1" smtClean="0">
                <a:solidFill>
                  <a:srgbClr val="000000"/>
                </a:solidFill>
              </a:rPr>
              <a:t>upscalable</a:t>
            </a:r>
            <a:r>
              <a:rPr lang="nl-NL" altLang="nl-NL" dirty="0" smtClean="0">
                <a:solidFill>
                  <a:srgbClr val="000000"/>
                </a:solidFill>
              </a:rPr>
              <a:t>!)</a:t>
            </a:r>
            <a:r>
              <a:rPr lang="nl-NL" altLang="nl-NL" sz="1400" dirty="0" smtClean="0">
                <a:solidFill>
                  <a:srgbClr val="000000"/>
                </a:solidFill>
              </a:rPr>
              <a:t/>
            </a:r>
            <a:br>
              <a:rPr lang="nl-NL" altLang="nl-NL" sz="1400" dirty="0" smtClean="0">
                <a:solidFill>
                  <a:srgbClr val="000000"/>
                </a:solidFill>
              </a:rPr>
            </a:br>
            <a:r>
              <a:rPr lang="nl-NL" altLang="nl-NL" sz="1400" dirty="0" smtClean="0">
                <a:solidFill>
                  <a:srgbClr val="000000"/>
                </a:solidFill>
              </a:rPr>
              <a:t>(standard 5 </a:t>
            </a:r>
            <a:r>
              <a:rPr lang="nl-NL" altLang="nl-NL" sz="1400" dirty="0">
                <a:solidFill>
                  <a:srgbClr val="000000"/>
                </a:solidFill>
              </a:rPr>
              <a:t>GB)</a:t>
            </a:r>
            <a:r>
              <a:rPr lang="nl-NL" altLang="nl-NL" dirty="0" smtClean="0">
                <a:solidFill>
                  <a:srgbClr val="000000"/>
                </a:solidFill>
              </a:rPr>
              <a:t/>
            </a:r>
            <a:br>
              <a:rPr lang="nl-NL" altLang="nl-NL" dirty="0" smtClean="0">
                <a:solidFill>
                  <a:srgbClr val="000000"/>
                </a:solidFill>
              </a:rPr>
            </a:br>
            <a:endParaRPr lang="nl-NL" altLang="nl-NL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dirty="0" smtClean="0">
                <a:solidFill>
                  <a:srgbClr val="000000"/>
                </a:solidFill>
              </a:rPr>
              <a:t>Secure file </a:t>
            </a:r>
            <a:r>
              <a:rPr lang="nl-NL" altLang="nl-NL" dirty="0" err="1" smtClean="0">
                <a:solidFill>
                  <a:srgbClr val="000000"/>
                </a:solidFill>
              </a:rPr>
              <a:t>sharing</a:t>
            </a:r>
            <a:r>
              <a:rPr lang="nl-NL" altLang="nl-NL" dirty="0" smtClean="0">
                <a:solidFill>
                  <a:srgbClr val="000000"/>
                </a:solidFill>
              </a:rPr>
              <a:t> / </a:t>
            </a:r>
            <a:r>
              <a:rPr lang="nl-NL" altLang="nl-NL" dirty="0" err="1" smtClean="0">
                <a:solidFill>
                  <a:srgbClr val="000000"/>
                </a:solidFill>
              </a:rPr>
              <a:t>collaboration</a:t>
            </a:r>
            <a:r>
              <a:rPr lang="nl-NL" altLang="nl-NL" dirty="0" smtClean="0">
                <a:solidFill>
                  <a:srgbClr val="000000"/>
                </a:solidFill>
              </a:rPr>
              <a:t/>
            </a:r>
            <a:br>
              <a:rPr lang="nl-NL" altLang="nl-NL" dirty="0" smtClean="0">
                <a:solidFill>
                  <a:srgbClr val="000000"/>
                </a:solidFill>
              </a:rPr>
            </a:br>
            <a:endParaRPr lang="nl-NL" altLang="nl-NL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dirty="0" err="1" smtClean="0">
                <a:solidFill>
                  <a:srgbClr val="000000"/>
                </a:solidFill>
              </a:rPr>
              <a:t>Curation</a:t>
            </a:r>
            <a:r>
              <a:rPr lang="nl-NL" altLang="nl-NL" dirty="0" smtClean="0">
                <a:solidFill>
                  <a:srgbClr val="000000"/>
                </a:solidFill>
              </a:rPr>
              <a:t> workflow</a:t>
            </a:r>
            <a:r>
              <a:rPr lang="nl-NL" altLang="nl-NL" sz="1400" dirty="0" smtClean="0">
                <a:solidFill>
                  <a:srgbClr val="000000"/>
                </a:solidFill>
              </a:rPr>
              <a:t/>
            </a:r>
            <a:br>
              <a:rPr lang="nl-NL" altLang="nl-NL" sz="1400" dirty="0" smtClean="0">
                <a:solidFill>
                  <a:srgbClr val="000000"/>
                </a:solidFill>
              </a:rPr>
            </a:br>
            <a:r>
              <a:rPr lang="nl-NL" altLang="nl-NL" sz="1400" dirty="0" smtClean="0">
                <a:solidFill>
                  <a:srgbClr val="000000"/>
                </a:solidFill>
              </a:rPr>
              <a:t>Check on: researcher </a:t>
            </a:r>
            <a:r>
              <a:rPr lang="nl-NL" altLang="nl-NL" sz="1400" dirty="0" err="1" smtClean="0">
                <a:solidFill>
                  <a:srgbClr val="000000"/>
                </a:solidFill>
              </a:rPr>
              <a:t>identity</a:t>
            </a:r>
            <a:r>
              <a:rPr lang="nl-NL" altLang="nl-NL" sz="1400" dirty="0" smtClean="0">
                <a:solidFill>
                  <a:srgbClr val="000000"/>
                </a:solidFill>
              </a:rPr>
              <a:t> | privacy </a:t>
            </a:r>
            <a:r>
              <a:rPr lang="nl-NL" altLang="nl-NL" sz="1400" dirty="0" err="1" smtClean="0">
                <a:solidFill>
                  <a:srgbClr val="000000"/>
                </a:solidFill>
              </a:rPr>
              <a:t>protection</a:t>
            </a:r>
            <a:r>
              <a:rPr lang="nl-NL" altLang="nl-NL" sz="1400" dirty="0" smtClean="0">
                <a:solidFill>
                  <a:srgbClr val="000000"/>
                </a:solidFill>
              </a:rPr>
              <a:t> research subjects</a:t>
            </a:r>
            <a:r>
              <a:rPr lang="nl-NL" altLang="nl-NL" dirty="0" smtClean="0">
                <a:solidFill>
                  <a:srgbClr val="000000"/>
                </a:solidFill>
              </a:rPr>
              <a:t/>
            </a:r>
            <a:br>
              <a:rPr lang="nl-NL" altLang="nl-NL" dirty="0" smtClean="0">
                <a:solidFill>
                  <a:srgbClr val="000000"/>
                </a:solidFill>
              </a:rPr>
            </a:br>
            <a:endParaRPr lang="nl-NL" altLang="nl-NL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dirty="0" smtClean="0">
                <a:solidFill>
                  <a:srgbClr val="000000"/>
                </a:solidFill>
              </a:rPr>
              <a:t>‘Seal of </a:t>
            </a:r>
            <a:r>
              <a:rPr lang="nl-NL" altLang="nl-NL" dirty="0" err="1" smtClean="0">
                <a:solidFill>
                  <a:srgbClr val="000000"/>
                </a:solidFill>
              </a:rPr>
              <a:t>approval</a:t>
            </a:r>
            <a:r>
              <a:rPr lang="nl-NL" altLang="nl-NL" dirty="0" smtClean="0">
                <a:solidFill>
                  <a:srgbClr val="000000"/>
                </a:solidFill>
              </a:rPr>
              <a:t>’</a:t>
            </a:r>
            <a:br>
              <a:rPr lang="nl-NL" altLang="nl-NL" dirty="0" smtClean="0">
                <a:solidFill>
                  <a:srgbClr val="000000"/>
                </a:solidFill>
              </a:rPr>
            </a:br>
            <a:r>
              <a:rPr lang="nl-NL" altLang="nl-NL" sz="1400" dirty="0" smtClean="0">
                <a:solidFill>
                  <a:srgbClr val="000000"/>
                </a:solidFill>
              </a:rPr>
              <a:t>AMC </a:t>
            </a:r>
            <a:r>
              <a:rPr lang="nl-NL" altLang="nl-NL" sz="1400" dirty="0" err="1" smtClean="0">
                <a:solidFill>
                  <a:srgbClr val="000000"/>
                </a:solidFill>
              </a:rPr>
              <a:t>affilitation</a:t>
            </a:r>
            <a:r>
              <a:rPr lang="nl-NL" altLang="nl-NL" sz="1400" dirty="0" smtClean="0">
                <a:solidFill>
                  <a:srgbClr val="000000"/>
                </a:solidFill>
              </a:rPr>
              <a:t> in URL</a:t>
            </a:r>
            <a:endParaRPr lang="nl-NL" altLang="nl-NL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dirty="0" smtClean="0">
                <a:solidFill>
                  <a:srgbClr val="000000"/>
                </a:solidFill>
              </a:rPr>
              <a:t>ISO </a:t>
            </a:r>
            <a:r>
              <a:rPr lang="nl-NL" altLang="nl-NL" dirty="0" err="1" smtClean="0">
                <a:solidFill>
                  <a:srgbClr val="000000"/>
                </a:solidFill>
              </a:rPr>
              <a:t>certified</a:t>
            </a:r>
            <a:r>
              <a:rPr lang="nl-NL" altLang="nl-NL" dirty="0" smtClean="0">
                <a:solidFill>
                  <a:srgbClr val="000000"/>
                </a:solidFill>
              </a:rPr>
              <a:t> servers in Switzerland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dirty="0" err="1" smtClean="0">
                <a:solidFill>
                  <a:srgbClr val="000000"/>
                </a:solidFill>
              </a:rPr>
              <a:t>Create</a:t>
            </a:r>
            <a:r>
              <a:rPr lang="nl-NL" altLang="nl-NL" dirty="0" smtClean="0">
                <a:solidFill>
                  <a:srgbClr val="000000"/>
                </a:solidFill>
              </a:rPr>
              <a:t> or reserve a DOI (AMC </a:t>
            </a:r>
            <a:r>
              <a:rPr lang="nl-NL" altLang="nl-NL" dirty="0" err="1" smtClean="0">
                <a:solidFill>
                  <a:srgbClr val="000000"/>
                </a:solidFill>
              </a:rPr>
              <a:t>reference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incorporated</a:t>
            </a:r>
            <a:r>
              <a:rPr lang="nl-NL" altLang="nl-NL" dirty="0" smtClean="0">
                <a:solidFill>
                  <a:srgbClr val="000000"/>
                </a:solidFill>
              </a:rPr>
              <a:t>)</a:t>
            </a:r>
            <a:br>
              <a:rPr lang="nl-NL" altLang="nl-NL" dirty="0" smtClean="0">
                <a:solidFill>
                  <a:srgbClr val="000000"/>
                </a:solidFill>
              </a:rPr>
            </a:br>
            <a:endParaRPr lang="nl-NL" altLang="nl-NL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dirty="0" smtClean="0">
                <a:solidFill>
                  <a:srgbClr val="000000"/>
                </a:solidFill>
              </a:rPr>
              <a:t>Support </a:t>
            </a:r>
            <a:r>
              <a:rPr lang="nl-NL" altLang="nl-NL" dirty="0" err="1" smtClean="0">
                <a:solidFill>
                  <a:srgbClr val="000000"/>
                </a:solidFill>
              </a:rPr>
              <a:t>for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all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your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Figshare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questions</a:t>
            </a:r>
            <a:r>
              <a:rPr lang="nl-NL" altLang="nl-NL" dirty="0" smtClean="0">
                <a:solidFill>
                  <a:srgbClr val="000000"/>
                </a:solidFill>
              </a:rPr>
              <a:t> / issues</a:t>
            </a:r>
          </a:p>
        </p:txBody>
      </p:sp>
      <p:pic>
        <p:nvPicPr>
          <p:cNvPr id="74756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11318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36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41525" y="274638"/>
            <a:ext cx="6130925" cy="1143000"/>
          </a:xfrm>
        </p:spPr>
        <p:txBody>
          <a:bodyPr/>
          <a:lstStyle/>
          <a:p>
            <a:pPr eaLnBrk="1" hangingPunct="1"/>
            <a:r>
              <a:rPr lang="en-GB" altLang="nl-NL" b="1" dirty="0" smtClean="0"/>
              <a:t>AMC </a:t>
            </a:r>
            <a:r>
              <a:rPr lang="en-GB" altLang="nl-NL" b="1" dirty="0" err="1" smtClean="0"/>
              <a:t>Figshare</a:t>
            </a:r>
            <a:r>
              <a:rPr lang="en-GB" altLang="nl-NL" b="1" dirty="0" smtClean="0"/>
              <a:t> trial</a:t>
            </a:r>
          </a:p>
        </p:txBody>
      </p:sp>
      <p:pic>
        <p:nvPicPr>
          <p:cNvPr id="74756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11318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6"/>
          <p:cNvSpPr txBox="1">
            <a:spLocks noChangeArrowheads="1"/>
          </p:cNvSpPr>
          <p:nvPr/>
        </p:nvSpPr>
        <p:spPr bwMode="auto">
          <a:xfrm>
            <a:off x="1166810" y="1484784"/>
            <a:ext cx="7221614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b="1" dirty="0" smtClean="0">
                <a:solidFill>
                  <a:srgbClr val="000000"/>
                </a:solidFill>
              </a:rPr>
              <a:t>How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to</a:t>
            </a:r>
            <a:r>
              <a:rPr lang="nl-NL" altLang="nl-NL" b="1" dirty="0" smtClean="0">
                <a:solidFill>
                  <a:srgbClr val="000000"/>
                </a:solidFill>
              </a:rPr>
              <a:t>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obtain</a:t>
            </a:r>
            <a:r>
              <a:rPr lang="nl-NL" altLang="nl-NL" b="1" dirty="0" smtClean="0">
                <a:solidFill>
                  <a:srgbClr val="000000"/>
                </a:solidFill>
              </a:rPr>
              <a:t>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an</a:t>
            </a:r>
            <a:r>
              <a:rPr lang="nl-NL" altLang="nl-NL" b="1" dirty="0" smtClean="0">
                <a:solidFill>
                  <a:srgbClr val="000000"/>
                </a:solidFill>
              </a:rPr>
              <a:t> AMC </a:t>
            </a:r>
            <a:r>
              <a:rPr lang="nl-NL" altLang="nl-NL" b="1" dirty="0" err="1" smtClean="0">
                <a:solidFill>
                  <a:srgbClr val="000000"/>
                </a:solidFill>
              </a:rPr>
              <a:t>Figshare</a:t>
            </a:r>
            <a:r>
              <a:rPr lang="nl-NL" altLang="nl-NL" b="1" dirty="0" smtClean="0">
                <a:solidFill>
                  <a:srgbClr val="000000"/>
                </a:solidFill>
              </a:rPr>
              <a:t> account:</a:t>
            </a:r>
            <a:endParaRPr lang="nl-NL" altLang="nl-NL" sz="1000" b="1" dirty="0" smtClean="0">
              <a:solidFill>
                <a:srgbClr val="000000"/>
              </a:solidFill>
            </a:endParaRP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nl-NL" altLang="nl-NL" sz="10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dirty="0" err="1" smtClean="0">
                <a:solidFill>
                  <a:srgbClr val="000000"/>
                </a:solidFill>
              </a:rPr>
              <a:t>Requirements</a:t>
            </a:r>
            <a:r>
              <a:rPr lang="nl-NL" altLang="nl-NL" dirty="0" smtClean="0">
                <a:solidFill>
                  <a:srgbClr val="000000"/>
                </a:solidFill>
              </a:rPr>
              <a:t>:</a:t>
            </a:r>
            <a:br>
              <a:rPr lang="nl-NL" altLang="nl-NL" dirty="0" smtClean="0">
                <a:solidFill>
                  <a:srgbClr val="000000"/>
                </a:solidFill>
              </a:rPr>
            </a:br>
            <a:r>
              <a:rPr lang="nl-NL" altLang="nl-NL" sz="1400" dirty="0" smtClean="0">
                <a:solidFill>
                  <a:srgbClr val="000000"/>
                </a:solidFill>
              </a:rPr>
              <a:t>Data must </a:t>
            </a:r>
            <a:r>
              <a:rPr lang="nl-NL" altLang="nl-NL" sz="1400" dirty="0" err="1" smtClean="0">
                <a:solidFill>
                  <a:srgbClr val="000000"/>
                </a:solidFill>
              </a:rPr>
              <a:t>be</a:t>
            </a:r>
            <a:r>
              <a:rPr lang="nl-NL" altLang="nl-NL" sz="1400" dirty="0" smtClean="0">
                <a:solidFill>
                  <a:srgbClr val="000000"/>
                </a:solidFill>
              </a:rPr>
              <a:t> </a:t>
            </a:r>
            <a:r>
              <a:rPr lang="nl-NL" altLang="nl-NL" sz="1400" dirty="0" err="1" smtClean="0">
                <a:solidFill>
                  <a:srgbClr val="000000"/>
                </a:solidFill>
              </a:rPr>
              <a:t>generated</a:t>
            </a:r>
            <a:r>
              <a:rPr lang="nl-NL" altLang="nl-NL" sz="1400" dirty="0" smtClean="0">
                <a:solidFill>
                  <a:srgbClr val="000000"/>
                </a:solidFill>
              </a:rPr>
              <a:t> in </a:t>
            </a:r>
            <a:r>
              <a:rPr lang="nl-NL" altLang="nl-NL" sz="1400" dirty="0" err="1" smtClean="0">
                <a:solidFill>
                  <a:srgbClr val="000000"/>
                </a:solidFill>
              </a:rPr>
              <a:t>the</a:t>
            </a:r>
            <a:r>
              <a:rPr lang="nl-NL" altLang="nl-NL" sz="1400" dirty="0" smtClean="0">
                <a:solidFill>
                  <a:srgbClr val="000000"/>
                </a:solidFill>
              </a:rPr>
              <a:t> AMC </a:t>
            </a:r>
            <a:r>
              <a:rPr lang="nl-NL" altLang="nl-NL" sz="1400" dirty="0" err="1" smtClean="0">
                <a:solidFill>
                  <a:srgbClr val="000000"/>
                </a:solidFill>
              </a:rPr>
              <a:t>by</a:t>
            </a:r>
            <a:r>
              <a:rPr lang="nl-NL" altLang="nl-NL" sz="1400" dirty="0" smtClean="0">
                <a:solidFill>
                  <a:srgbClr val="000000"/>
                </a:solidFill>
              </a:rPr>
              <a:t> </a:t>
            </a:r>
            <a:r>
              <a:rPr lang="nl-NL" altLang="nl-NL" sz="1400" dirty="0" err="1" smtClean="0">
                <a:solidFill>
                  <a:srgbClr val="000000"/>
                </a:solidFill>
              </a:rPr>
              <a:t>an</a:t>
            </a:r>
            <a:r>
              <a:rPr lang="nl-NL" altLang="nl-NL" sz="1400" dirty="0" smtClean="0">
                <a:solidFill>
                  <a:srgbClr val="000000"/>
                </a:solidFill>
              </a:rPr>
              <a:t> AMC researcher </a:t>
            </a:r>
            <a:r>
              <a:rPr lang="nl-NL" altLang="nl-NL" sz="1400" dirty="0" err="1" smtClean="0">
                <a:solidFill>
                  <a:srgbClr val="000000"/>
                </a:solidFill>
              </a:rPr>
              <a:t>under</a:t>
            </a:r>
            <a:r>
              <a:rPr lang="nl-NL" altLang="nl-NL" sz="1400" dirty="0" smtClean="0">
                <a:solidFill>
                  <a:srgbClr val="000000"/>
                </a:solidFill>
              </a:rPr>
              <a:t> </a:t>
            </a:r>
            <a:r>
              <a:rPr lang="nl-NL" altLang="nl-NL" sz="1400" dirty="0" err="1" smtClean="0">
                <a:solidFill>
                  <a:srgbClr val="000000"/>
                </a:solidFill>
              </a:rPr>
              <a:t>final</a:t>
            </a:r>
            <a:r>
              <a:rPr lang="nl-NL" altLang="nl-NL" sz="1400" dirty="0" smtClean="0">
                <a:solidFill>
                  <a:srgbClr val="000000"/>
                </a:solidFill>
              </a:rPr>
              <a:t> </a:t>
            </a:r>
            <a:r>
              <a:rPr lang="nl-NL" altLang="nl-NL" sz="1400" dirty="0" err="1" smtClean="0">
                <a:solidFill>
                  <a:srgbClr val="000000"/>
                </a:solidFill>
              </a:rPr>
              <a:t>responsibility</a:t>
            </a:r>
            <a:r>
              <a:rPr lang="nl-NL" altLang="nl-NL" sz="1400" dirty="0" smtClean="0">
                <a:solidFill>
                  <a:srgbClr val="000000"/>
                </a:solidFill>
              </a:rPr>
              <a:t> of </a:t>
            </a:r>
            <a:r>
              <a:rPr lang="nl-NL" altLang="nl-NL" sz="1400" dirty="0" err="1" smtClean="0">
                <a:solidFill>
                  <a:srgbClr val="000000"/>
                </a:solidFill>
              </a:rPr>
              <a:t>an</a:t>
            </a:r>
            <a:r>
              <a:rPr lang="nl-NL" altLang="nl-NL" sz="1400" dirty="0" smtClean="0">
                <a:solidFill>
                  <a:srgbClr val="000000"/>
                </a:solidFill>
              </a:rPr>
              <a:t> AMC </a:t>
            </a:r>
            <a:r>
              <a:rPr lang="nl-NL" altLang="nl-NL" sz="1400" dirty="0" err="1" smtClean="0">
                <a:solidFill>
                  <a:srgbClr val="000000"/>
                </a:solidFill>
              </a:rPr>
              <a:t>Principle</a:t>
            </a:r>
            <a:r>
              <a:rPr lang="nl-NL" altLang="nl-NL" sz="1400" dirty="0" smtClean="0">
                <a:solidFill>
                  <a:srgbClr val="000000"/>
                </a:solidFill>
              </a:rPr>
              <a:t> Investigator (PI)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z="14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dirty="0" smtClean="0">
                <a:solidFill>
                  <a:srgbClr val="000000"/>
                </a:solidFill>
              </a:rPr>
              <a:t>Account </a:t>
            </a:r>
            <a:r>
              <a:rPr lang="nl-NL" altLang="nl-NL" dirty="0" err="1" smtClean="0">
                <a:solidFill>
                  <a:srgbClr val="000000"/>
                </a:solidFill>
              </a:rPr>
              <a:t>request</a:t>
            </a:r>
            <a:r>
              <a:rPr lang="nl-NL" altLang="nl-NL" dirty="0" smtClean="0">
                <a:solidFill>
                  <a:srgbClr val="000000"/>
                </a:solidFill>
              </a:rPr>
              <a:t>:</a:t>
            </a:r>
            <a:br>
              <a:rPr lang="nl-NL" altLang="nl-NL" dirty="0" smtClean="0">
                <a:solidFill>
                  <a:srgbClr val="000000"/>
                </a:solidFill>
              </a:rPr>
            </a:br>
            <a:r>
              <a:rPr lang="nl-NL" altLang="nl-NL" sz="1400" dirty="0" smtClean="0">
                <a:solidFill>
                  <a:srgbClr val="000000"/>
                </a:solidFill>
              </a:rPr>
              <a:t>Joost Daams</a:t>
            </a:r>
            <a:br>
              <a:rPr lang="nl-NL" altLang="nl-NL" sz="1400" dirty="0" smtClean="0">
                <a:solidFill>
                  <a:srgbClr val="000000"/>
                </a:solidFill>
              </a:rPr>
            </a:br>
            <a:r>
              <a:rPr lang="nl-NL" altLang="nl-NL" sz="1400" dirty="0" smtClean="0">
                <a:solidFill>
                  <a:srgbClr val="000000"/>
                </a:solidFill>
                <a:hlinkClick r:id="rId3"/>
              </a:rPr>
              <a:t>j.g.daams@amc.uva.nl</a:t>
            </a:r>
            <a:r>
              <a:rPr lang="nl-NL" altLang="nl-NL" sz="1400" dirty="0" smtClean="0">
                <a:solidFill>
                  <a:srgbClr val="000000"/>
                </a:solidFill>
              </a:rPr>
              <a:t/>
            </a:r>
            <a:br>
              <a:rPr lang="nl-NL" altLang="nl-NL" sz="1400" dirty="0" smtClean="0">
                <a:solidFill>
                  <a:srgbClr val="000000"/>
                </a:solidFill>
              </a:rPr>
            </a:br>
            <a:r>
              <a:rPr lang="nl-NL" altLang="nl-NL" sz="1400" dirty="0" smtClean="0">
                <a:solidFill>
                  <a:srgbClr val="000000"/>
                </a:solidFill>
              </a:rPr>
              <a:t>020-5668894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z="14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sz="1400" dirty="0">
                <a:solidFill>
                  <a:srgbClr val="000000"/>
                </a:solidFill>
              </a:rPr>
              <a:t>More information:</a:t>
            </a:r>
            <a:br>
              <a:rPr lang="nl-NL" altLang="nl-NL" sz="1400" dirty="0">
                <a:solidFill>
                  <a:srgbClr val="000000"/>
                </a:solidFill>
              </a:rPr>
            </a:br>
            <a:r>
              <a:rPr lang="nl-NL" altLang="nl-NL" sz="1400" dirty="0" smtClean="0">
                <a:solidFill>
                  <a:srgbClr val="000000"/>
                </a:solidFill>
              </a:rPr>
              <a:t>- </a:t>
            </a:r>
            <a:r>
              <a:rPr lang="nl-NL" altLang="nl-NL" sz="1400" dirty="0" smtClean="0">
                <a:solidFill>
                  <a:srgbClr val="000000"/>
                </a:solidFill>
                <a:hlinkClick r:id="rId4"/>
              </a:rPr>
              <a:t>http</a:t>
            </a:r>
            <a:r>
              <a:rPr lang="nl-NL" altLang="nl-NL" sz="1400" dirty="0">
                <a:solidFill>
                  <a:srgbClr val="000000"/>
                </a:solidFill>
                <a:hlinkClick r:id="rId4"/>
              </a:rPr>
              <a:t>://</a:t>
            </a:r>
            <a:r>
              <a:rPr lang="nl-NL" altLang="nl-NL" sz="1400" dirty="0" smtClean="0">
                <a:solidFill>
                  <a:srgbClr val="000000"/>
                </a:solidFill>
                <a:hlinkClick r:id="rId4"/>
              </a:rPr>
              <a:t>intranet.amc.nl/web/personeel/links-voor-de-werkplek/amc-literatuur/amc-figshare.htm</a:t>
            </a:r>
            <a:r>
              <a:rPr lang="nl-NL" altLang="nl-NL" sz="1400" dirty="0" smtClean="0">
                <a:solidFill>
                  <a:srgbClr val="000000"/>
                </a:solidFill>
              </a:rPr>
              <a:t> </a:t>
            </a:r>
            <a:br>
              <a:rPr lang="nl-NL" altLang="nl-NL" sz="1400" dirty="0" smtClean="0">
                <a:solidFill>
                  <a:srgbClr val="000000"/>
                </a:solidFill>
              </a:rPr>
            </a:br>
            <a:r>
              <a:rPr lang="nl-NL" altLang="nl-NL" sz="1400" dirty="0" smtClean="0">
                <a:solidFill>
                  <a:srgbClr val="000000"/>
                </a:solidFill>
              </a:rPr>
              <a:t>- </a:t>
            </a:r>
            <a:r>
              <a:rPr lang="nl-NL" altLang="nl-NL" sz="1400" dirty="0" smtClean="0">
                <a:solidFill>
                  <a:srgbClr val="000000"/>
                </a:solidFill>
                <a:hlinkClick r:id="rId5"/>
              </a:rPr>
              <a:t>https</a:t>
            </a:r>
            <a:r>
              <a:rPr lang="nl-NL" altLang="nl-NL" sz="1400" dirty="0">
                <a:solidFill>
                  <a:srgbClr val="000000"/>
                </a:solidFill>
                <a:hlinkClick r:id="rId5"/>
              </a:rPr>
              <a:t>://</a:t>
            </a:r>
            <a:r>
              <a:rPr lang="nl-NL" altLang="nl-NL" sz="1400" dirty="0" smtClean="0">
                <a:solidFill>
                  <a:srgbClr val="000000"/>
                </a:solidFill>
                <a:hlinkClick r:id="rId5"/>
              </a:rPr>
              <a:t>uvaauas.figshare.com/amc</a:t>
            </a:r>
            <a:r>
              <a:rPr lang="nl-NL" altLang="nl-NL" sz="1400" dirty="0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643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264</Words>
  <Application>Microsoft Office PowerPoint</Application>
  <PresentationFormat>Diavoorstelling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Arial</vt:lpstr>
      <vt:lpstr>Standaardontwerp</vt:lpstr>
      <vt:lpstr>AMC Figshare trial: publishing data sets</vt:lpstr>
      <vt:lpstr>PowerPoint-presentatie</vt:lpstr>
      <vt:lpstr>AMC Figshare trial</vt:lpstr>
      <vt:lpstr>AMC Figshare trial</vt:lpstr>
      <vt:lpstr>AMC Figshare trial</vt:lpstr>
      <vt:lpstr>AMC Figshare trial</vt:lpstr>
    </vt:vector>
  </TitlesOfParts>
  <Company>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J.G. Daams</dc:creator>
  <cp:lastModifiedBy>J.G. Daams</cp:lastModifiedBy>
  <cp:revision>26</cp:revision>
  <dcterms:created xsi:type="dcterms:W3CDTF">2018-01-22T08:45:42Z</dcterms:created>
  <dcterms:modified xsi:type="dcterms:W3CDTF">2018-10-11T11:18:12Z</dcterms:modified>
</cp:coreProperties>
</file>